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66" r:id="rId7"/>
    <p:sldId id="279" r:id="rId8"/>
    <p:sldId id="267" r:id="rId9"/>
    <p:sldId id="275" r:id="rId10"/>
    <p:sldId id="268" r:id="rId11"/>
    <p:sldId id="276" r:id="rId12"/>
    <p:sldId id="269" r:id="rId13"/>
    <p:sldId id="278" r:id="rId14"/>
    <p:sldId id="274" r:id="rId15"/>
    <p:sldId id="277" r:id="rId16"/>
    <p:sldId id="270" r:id="rId17"/>
    <p:sldId id="271" r:id="rId18"/>
    <p:sldId id="260" r:id="rId19"/>
    <p:sldId id="272" r:id="rId20"/>
    <p:sldId id="273" r:id="rId21"/>
    <p:sldId id="265" r:id="rId22"/>
    <p:sldId id="262" r:id="rId23"/>
    <p:sldId id="263" r:id="rId24"/>
    <p:sldId id="264" r:id="rId25"/>
    <p:sldId id="286" r:id="rId26"/>
    <p:sldId id="283" r:id="rId27"/>
    <p:sldId id="285" r:id="rId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14426F"/>
    <a:srgbClr val="65CEB2"/>
    <a:srgbClr val="01B150"/>
    <a:srgbClr val="A263FB"/>
    <a:srgbClr val="638DB8"/>
    <a:srgbClr val="4667EE"/>
    <a:srgbClr val="EBCB74"/>
    <a:srgbClr val="E5E5CA"/>
    <a:srgbClr val="FF9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/>
    <p:restoredTop sz="96327"/>
  </p:normalViewPr>
  <p:slideViewPr>
    <p:cSldViewPr snapToGrid="0">
      <p:cViewPr>
        <p:scale>
          <a:sx n="160" d="100"/>
          <a:sy n="160" d="100"/>
        </p:scale>
        <p:origin x="1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1B78-1899-5D59-827F-CE59F8A7A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FC78FA-1ADF-3DF1-9A88-9FB3B72B0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7E7BA-9B20-640C-933B-C0DBC140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5F8F7-1C5C-FD43-BDE6-D8FCE13C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ECD45-E2AD-A2FD-C024-B71708F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412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2564D-7D5F-498C-E336-D6E3E5CE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D3FE0-7838-8472-DF84-4CA1EB6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A97EB-6FC2-4B76-2514-72C054C6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19D2A-80E2-66D8-C362-E427E9D1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39960-D072-29DF-6F65-66392AB3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022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EC432D-B540-1876-61EA-B21F93CC8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5109C7-6683-7FD0-2158-FD554E050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4D39E-CADD-49DC-02E1-39B14EEA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326B4-7565-4857-E10B-D07AC699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5DD9C-768B-82BF-83C7-730E52E9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077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6F6B-5207-A836-FBF5-5EF95F99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B091A-074B-F65B-5BC2-B40F4148B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00EBA-2F1F-30B7-224B-73FA334F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597B5-0AD1-6D94-DE52-8D95E0A7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EEED3-C25C-5E8E-87B9-05037FD8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412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E23B-771F-A652-29FA-168779DA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40EE4-3203-2C58-0C8F-8D30A2F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75E32-E3F4-726D-A37E-B68A354A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28275-A2C0-1936-5020-20E68C8B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1C14F-9003-49BA-F513-43064BC5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393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6E4B-894C-F4BC-AC35-F004AF46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0E7F6-700B-EE90-C0F2-3A83391A0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C6EAEC-B24D-9C58-CB78-2639208AF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F41D5E-40A3-C907-276D-678F0BA1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2F42-AB00-38C8-F7D9-6CAFFFB0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E4311-1082-4FA9-A008-E17D3CF1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72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5CE59-78F5-B769-9132-28E0592E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D918-65CB-0674-4E59-53C38EC7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1C7A99-FB27-C912-0111-EBAE54A0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ECDA91-F327-2480-1380-FD218A76F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1B626-5F1F-C560-A06F-D0039119D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EC334A-32FF-71E6-3359-D334B1C3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73D33-0D4F-0B36-24D5-8271F179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42B4A3-A849-2698-F4B7-E4E981E6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26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0BF91-A37B-A541-69C2-B56C3E20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391CB-2E02-526E-BAFB-531E521C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EA97F5-0907-04B4-9FC6-038356AF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FCC518-0345-6DD0-0A59-7A710398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35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0BB596-480D-5E3F-88CA-901B6138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619078-DC64-BCAA-6B3B-D51E3FDD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7727D-EF2A-267A-3318-36A482CF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91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BBE28-00DE-BFE9-5C31-B0F7478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1DEE8-A164-A61E-9E11-B44BF8EE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671F7-2ACC-131C-6CB6-59E71232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1682D5-7282-ABF6-9492-09EDC041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EADDD-4182-A8D0-5FED-9948DB10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38FBB3-EBF8-73BE-AC64-00BF9B28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40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E1373-D41B-B569-5C53-FF0E13B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18D1AF-AEDC-9E29-2810-EFEE4430F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F6CD9-99E7-A893-0149-16EB9AD6B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48AB50-2BEB-0370-1697-B1C5145F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05323-9113-D9A0-1C5E-FEBE1CFC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EB732-DC39-5454-2AFC-3D9B57AD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318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334023-B4BE-D7FC-6081-B107E8F9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6D520-E4D3-910E-D381-637E26EF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1539D-9577-1487-F3A0-6FF453C0D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0B6C-8695-2542-888B-713D04815A4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84F76-B3F0-CFCE-6E4B-B6124098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350BF-52D0-3A73-42BF-CA3A6580F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5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47B948FC-2013-2E6C-5704-7C715EC52F7D}"/>
              </a:ext>
            </a:extLst>
          </p:cNvPr>
          <p:cNvSpPr/>
          <p:nvPr/>
        </p:nvSpPr>
        <p:spPr>
          <a:xfrm>
            <a:off x="3884380" y="4203601"/>
            <a:ext cx="4423240" cy="490267"/>
          </a:xfrm>
          <a:prstGeom prst="roundRect">
            <a:avLst>
              <a:gd name="adj" fmla="val 50000"/>
            </a:avLst>
          </a:prstGeom>
          <a:solidFill>
            <a:srgbClr val="1A1A1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이등변 삼각형 9">
            <a:extLst>
              <a:ext uri="{FF2B5EF4-FFF2-40B4-BE49-F238E27FC236}">
                <a16:creationId xmlns:a16="http://schemas.microsoft.com/office/drawing/2014/main" id="{2CCD2FF6-476F-0976-91B3-4F2C1F3129DC}"/>
              </a:ext>
            </a:extLst>
          </p:cNvPr>
          <p:cNvSpPr/>
          <p:nvPr/>
        </p:nvSpPr>
        <p:spPr>
          <a:xfrm rot="5400000">
            <a:off x="4283019" y="4292598"/>
            <a:ext cx="261657" cy="30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0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CE2DE3-E8F9-96D3-16FE-FCD5CFC37CF2}"/>
              </a:ext>
            </a:extLst>
          </p:cNvPr>
          <p:cNvSpPr txBox="1"/>
          <p:nvPr/>
        </p:nvSpPr>
        <p:spPr>
          <a:xfrm>
            <a:off x="1845517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FD8BCF-ACD6-F450-3D52-E34C0871D61A}"/>
              </a:ext>
            </a:extLst>
          </p:cNvPr>
          <p:cNvSpPr txBox="1"/>
          <p:nvPr/>
        </p:nvSpPr>
        <p:spPr>
          <a:xfrm>
            <a:off x="2470809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8A0BE-F312-B28E-5824-4A80114F5F5C}"/>
              </a:ext>
            </a:extLst>
          </p:cNvPr>
          <p:cNvSpPr txBox="1"/>
          <p:nvPr/>
        </p:nvSpPr>
        <p:spPr>
          <a:xfrm>
            <a:off x="3079530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1B6C47-34B6-EC40-F3F6-EB3EB6D11BA2}"/>
              </a:ext>
            </a:extLst>
          </p:cNvPr>
          <p:cNvSpPr txBox="1"/>
          <p:nvPr/>
        </p:nvSpPr>
        <p:spPr>
          <a:xfrm>
            <a:off x="3690010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7CA6A8-3455-9043-B03A-C6B9337B2498}"/>
              </a:ext>
            </a:extLst>
          </p:cNvPr>
          <p:cNvSpPr txBox="1"/>
          <p:nvPr/>
        </p:nvSpPr>
        <p:spPr>
          <a:xfrm>
            <a:off x="4315066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ED24CE-DD9E-2CE7-C081-17B71EBE6F42}"/>
              </a:ext>
            </a:extLst>
          </p:cNvPr>
          <p:cNvSpPr txBox="1"/>
          <p:nvPr/>
        </p:nvSpPr>
        <p:spPr>
          <a:xfrm>
            <a:off x="4923788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EA0ADD-321E-7143-EEB0-EDD6C39E391E}"/>
              </a:ext>
            </a:extLst>
          </p:cNvPr>
          <p:cNvSpPr txBox="1"/>
          <p:nvPr/>
        </p:nvSpPr>
        <p:spPr>
          <a:xfrm>
            <a:off x="6169325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9BC5F-C873-AC22-FB2D-D7C03D1F486B}"/>
              </a:ext>
            </a:extLst>
          </p:cNvPr>
          <p:cNvSpPr txBox="1"/>
          <p:nvPr/>
        </p:nvSpPr>
        <p:spPr>
          <a:xfrm>
            <a:off x="6778047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8898EA-0854-9230-CEC3-131FF1D2D767}"/>
              </a:ext>
            </a:extLst>
          </p:cNvPr>
          <p:cNvSpPr txBox="1"/>
          <p:nvPr/>
        </p:nvSpPr>
        <p:spPr>
          <a:xfrm>
            <a:off x="7400288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B96FC-21D2-6359-434D-79C469ECE9F6}"/>
              </a:ext>
            </a:extLst>
          </p:cNvPr>
          <p:cNvSpPr txBox="1"/>
          <p:nvPr/>
        </p:nvSpPr>
        <p:spPr>
          <a:xfrm>
            <a:off x="8009010" y="1511948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D73C52-3CEB-C590-C76E-466C0D755C38}"/>
              </a:ext>
            </a:extLst>
          </p:cNvPr>
          <p:cNvSpPr txBox="1"/>
          <p:nvPr/>
        </p:nvSpPr>
        <p:spPr>
          <a:xfrm>
            <a:off x="8637353" y="1511948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8A5368-0A1D-F060-0CE6-258E85B4A81F}"/>
              </a:ext>
            </a:extLst>
          </p:cNvPr>
          <p:cNvSpPr txBox="1"/>
          <p:nvPr/>
        </p:nvSpPr>
        <p:spPr>
          <a:xfrm>
            <a:off x="9256246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C1BFB6-D151-69E2-8B11-7E941525180B}"/>
              </a:ext>
            </a:extLst>
          </p:cNvPr>
          <p:cNvSpPr txBox="1"/>
          <p:nvPr/>
        </p:nvSpPr>
        <p:spPr>
          <a:xfrm>
            <a:off x="9875385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4ED860F-37FA-859F-1F24-441079CC702B}"/>
              </a:ext>
            </a:extLst>
          </p:cNvPr>
          <p:cNvSpPr txBox="1"/>
          <p:nvPr/>
        </p:nvSpPr>
        <p:spPr>
          <a:xfrm>
            <a:off x="2482097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58B767-113C-5D6B-7890-2328E1665738}"/>
              </a:ext>
            </a:extLst>
          </p:cNvPr>
          <p:cNvSpPr txBox="1"/>
          <p:nvPr/>
        </p:nvSpPr>
        <p:spPr>
          <a:xfrm>
            <a:off x="5264611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587E04-1669-117F-40BF-AD090AB0B3C7}"/>
              </a:ext>
            </a:extLst>
          </p:cNvPr>
          <p:cNvSpPr txBox="1"/>
          <p:nvPr/>
        </p:nvSpPr>
        <p:spPr>
          <a:xfrm>
            <a:off x="3411721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C75EA0F-886F-979E-4F24-8685EE4D7290}"/>
              </a:ext>
            </a:extLst>
          </p:cNvPr>
          <p:cNvSpPr txBox="1"/>
          <p:nvPr/>
        </p:nvSpPr>
        <p:spPr>
          <a:xfrm>
            <a:off x="943999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21106-29EA-0DE6-92A5-514437A12676}"/>
              </a:ext>
            </a:extLst>
          </p:cNvPr>
          <p:cNvSpPr txBox="1"/>
          <p:nvPr/>
        </p:nvSpPr>
        <p:spPr>
          <a:xfrm>
            <a:off x="711750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k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1D4E07-FB3B-C63B-8E62-77E3B0F27930}"/>
              </a:ext>
            </a:extLst>
          </p:cNvPr>
          <p:cNvSpPr txBox="1"/>
          <p:nvPr/>
        </p:nvSpPr>
        <p:spPr>
          <a:xfrm>
            <a:off x="433479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k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5DCD8C-1E0A-1CA7-5606-8CD16A9CC700}"/>
              </a:ext>
            </a:extLst>
          </p:cNvPr>
          <p:cNvSpPr txBox="1"/>
          <p:nvPr/>
        </p:nvSpPr>
        <p:spPr>
          <a:xfrm>
            <a:off x="3871946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DD4C7F5-D62D-4BF1-AC82-43E71F3DB7D3}"/>
              </a:ext>
            </a:extLst>
          </p:cNvPr>
          <p:cNvSpPr txBox="1"/>
          <p:nvPr/>
        </p:nvSpPr>
        <p:spPr>
          <a:xfrm>
            <a:off x="2949275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2208E5-7EDA-B571-B240-59A26785246F}"/>
              </a:ext>
            </a:extLst>
          </p:cNvPr>
          <p:cNvSpPr txBox="1"/>
          <p:nvPr/>
        </p:nvSpPr>
        <p:spPr>
          <a:xfrm>
            <a:off x="5724836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302A1F8-1D18-599C-D036-1FCA769D3497}"/>
              </a:ext>
            </a:extLst>
          </p:cNvPr>
          <p:cNvSpPr txBox="1"/>
          <p:nvPr/>
        </p:nvSpPr>
        <p:spPr>
          <a:xfrm>
            <a:off x="6193324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D07C2F-A601-567E-1160-3174B568730D}"/>
              </a:ext>
            </a:extLst>
          </p:cNvPr>
          <p:cNvSpPr txBox="1"/>
          <p:nvPr/>
        </p:nvSpPr>
        <p:spPr>
          <a:xfrm>
            <a:off x="6656169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37F8631-BF6C-7A02-84AD-C49DB2F83014}"/>
              </a:ext>
            </a:extLst>
          </p:cNvPr>
          <p:cNvSpPr txBox="1"/>
          <p:nvPr/>
        </p:nvSpPr>
        <p:spPr>
          <a:xfrm>
            <a:off x="8513191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3F9F918-5067-357C-EFE9-12A3EB30426D}"/>
              </a:ext>
            </a:extLst>
          </p:cNvPr>
          <p:cNvSpPr txBox="1"/>
          <p:nvPr/>
        </p:nvSpPr>
        <p:spPr>
          <a:xfrm>
            <a:off x="8976036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6DA86A-A504-CC4A-263D-1486C730CDA3}"/>
              </a:ext>
            </a:extLst>
          </p:cNvPr>
          <p:cNvSpPr txBox="1"/>
          <p:nvPr/>
        </p:nvSpPr>
        <p:spPr>
          <a:xfrm>
            <a:off x="8044709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8DC6FBF-D0DD-6DDA-834D-F0F4ACCB38D1}"/>
              </a:ext>
            </a:extLst>
          </p:cNvPr>
          <p:cNvSpPr txBox="1"/>
          <p:nvPr/>
        </p:nvSpPr>
        <p:spPr>
          <a:xfrm>
            <a:off x="4848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4EB931-7458-F01A-D87C-42F416FAACED}"/>
              </a:ext>
            </a:extLst>
          </p:cNvPr>
          <p:cNvSpPr txBox="1"/>
          <p:nvPr/>
        </p:nvSpPr>
        <p:spPr>
          <a:xfrm>
            <a:off x="51282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8F7A6C-B08F-ECCE-3A45-BF186AA947D0}"/>
              </a:ext>
            </a:extLst>
          </p:cNvPr>
          <p:cNvSpPr txBox="1"/>
          <p:nvPr/>
        </p:nvSpPr>
        <p:spPr>
          <a:xfrm>
            <a:off x="54076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A68568-5F8E-1411-29AF-D47351621A48}"/>
              </a:ext>
            </a:extLst>
          </p:cNvPr>
          <p:cNvSpPr txBox="1"/>
          <p:nvPr/>
        </p:nvSpPr>
        <p:spPr>
          <a:xfrm>
            <a:off x="56870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4918FB6-0543-9B7A-35F6-58469F1AEAA0}"/>
              </a:ext>
            </a:extLst>
          </p:cNvPr>
          <p:cNvSpPr txBox="1"/>
          <p:nvPr/>
        </p:nvSpPr>
        <p:spPr>
          <a:xfrm>
            <a:off x="6245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C2959D8-17E9-0F6C-D7C6-D2CCE403E11D}"/>
              </a:ext>
            </a:extLst>
          </p:cNvPr>
          <p:cNvSpPr txBox="1"/>
          <p:nvPr/>
        </p:nvSpPr>
        <p:spPr>
          <a:xfrm>
            <a:off x="65252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264B21-5735-D686-BD01-E1D4E9CCB7BE}"/>
              </a:ext>
            </a:extLst>
          </p:cNvPr>
          <p:cNvSpPr txBox="1"/>
          <p:nvPr/>
        </p:nvSpPr>
        <p:spPr>
          <a:xfrm>
            <a:off x="68046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C66321-5149-569E-7DDF-E5A2592AAB2A}"/>
              </a:ext>
            </a:extLst>
          </p:cNvPr>
          <p:cNvSpPr txBox="1"/>
          <p:nvPr/>
        </p:nvSpPr>
        <p:spPr>
          <a:xfrm>
            <a:off x="70840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FB3F75C-57A8-43E2-E4DC-0DB3CBB95955}"/>
              </a:ext>
            </a:extLst>
          </p:cNvPr>
          <p:cNvSpPr txBox="1"/>
          <p:nvPr/>
        </p:nvSpPr>
        <p:spPr>
          <a:xfrm>
            <a:off x="73634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1502C5A-8B6A-E301-BC80-7BE9F4AA15A7}"/>
              </a:ext>
            </a:extLst>
          </p:cNvPr>
          <p:cNvSpPr txBox="1"/>
          <p:nvPr/>
        </p:nvSpPr>
        <p:spPr>
          <a:xfrm>
            <a:off x="7642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8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9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3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6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8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9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5" grpId="0" animBg="1"/>
      <p:bldP spid="45" grpId="1" animBg="1"/>
      <p:bldP spid="56" grpId="0"/>
      <p:bldP spid="57" grpId="0"/>
      <p:bldP spid="58" grpId="0"/>
      <p:bldP spid="60" grpId="0"/>
      <p:bldP spid="62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FA0D-339E-364C-1672-59C9B416E80E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D5778-F647-F4B4-0904-886DF8C150E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03F6DF-D640-0FEC-0226-7396EADCFF18}"/>
              </a:ext>
            </a:extLst>
          </p:cNvPr>
          <p:cNvSpPr>
            <a:spLocks noChangeAspect="1"/>
          </p:cNvSpPr>
          <p:nvPr/>
        </p:nvSpPr>
        <p:spPr>
          <a:xfrm>
            <a:off x="5016000" y="3429000"/>
            <a:ext cx="2160000" cy="1080000"/>
          </a:xfrm>
          <a:prstGeom prst="rect">
            <a:avLst/>
          </a:prstGeom>
          <a:solidFill>
            <a:srgbClr val="65CEB2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199DE4-96A5-1B0C-3EFF-E83A83C6F319}"/>
              </a:ext>
            </a:extLst>
          </p:cNvPr>
          <p:cNvSpPr/>
          <p:nvPr/>
        </p:nvSpPr>
        <p:spPr>
          <a:xfrm>
            <a:off x="4854077" y="309753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55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7708 -0.000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FA0D-339E-364C-1672-59C9B416E80E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D5778-F647-F4B4-0904-886DF8C150E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96F26-950E-ED3C-CE6B-FD11A9B295E8}"/>
              </a:ext>
            </a:extLst>
          </p:cNvPr>
          <p:cNvSpPr txBox="1"/>
          <p:nvPr/>
        </p:nvSpPr>
        <p:spPr>
          <a:xfrm>
            <a:off x="3868974" y="3566467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block.topleft.x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&amp;&amp;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block.topright.x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&amp;&amp;</a:t>
            </a:r>
          </a:p>
          <a:p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ball.y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–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ballRadius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block.top.left.y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90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604E2-46CA-5B4C-6A51-26A3C93565A0}"/>
              </a:ext>
            </a:extLst>
          </p:cNvPr>
          <p:cNvSpPr txBox="1"/>
          <p:nvPr/>
        </p:nvSpPr>
        <p:spPr>
          <a:xfrm>
            <a:off x="4295507" y="331504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 모서리 충돌 처리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67477-8FD3-5650-A16E-62322238366D}"/>
              </a:ext>
            </a:extLst>
          </p:cNvPr>
          <p:cNvSpPr txBox="1"/>
          <p:nvPr/>
        </p:nvSpPr>
        <p:spPr>
          <a:xfrm>
            <a:off x="4295507" y="3567807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중심점과 벽의 모서리 점과의 거리 공식을 이용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두 점의 거리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 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8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DDC33-0F05-0F9C-A62E-10FDE0D20A0A}"/>
              </a:ext>
            </a:extLst>
          </p:cNvPr>
          <p:cNvSpPr txBox="1"/>
          <p:nvPr/>
        </p:nvSpPr>
        <p:spPr>
          <a:xfrm>
            <a:off x="4503256" y="3566467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두 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(x1, y1), (x2, y2) </a:t>
            </a:r>
          </a:p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d = ((x2 – x1)^2 + (y2 – y1)^2)^(1 / 2)</a:t>
            </a:r>
          </a:p>
        </p:txBody>
      </p:sp>
    </p:spTree>
    <p:extLst>
      <p:ext uri="{BB962C8B-B14F-4D97-AF65-F5344CB8AC3E}">
        <p14:creationId xmlns:p14="http://schemas.microsoft.com/office/powerpoint/2010/main" val="18799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7B72B3-A5F6-DB85-27C1-11BD4B90A3B0}"/>
              </a:ext>
            </a:extLst>
          </p:cNvPr>
          <p:cNvSpPr>
            <a:spLocks noChangeAspect="1"/>
          </p:cNvSpPr>
          <p:nvPr/>
        </p:nvSpPr>
        <p:spPr>
          <a:xfrm>
            <a:off x="5016000" y="3429000"/>
            <a:ext cx="2160000" cy="1080000"/>
          </a:xfrm>
          <a:prstGeom prst="rect">
            <a:avLst/>
          </a:prstGeom>
          <a:solidFill>
            <a:srgbClr val="65CEB2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583BCD-6B04-FC24-D7EC-0E7EE3A1AD14}"/>
              </a:ext>
            </a:extLst>
          </p:cNvPr>
          <p:cNvSpPr/>
          <p:nvPr/>
        </p:nvSpPr>
        <p:spPr>
          <a:xfrm>
            <a:off x="4739046" y="314032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06BD3E-42A2-0F9C-32A1-70A19606AC89}"/>
              </a:ext>
            </a:extLst>
          </p:cNvPr>
          <p:cNvSpPr/>
          <p:nvPr/>
        </p:nvSpPr>
        <p:spPr>
          <a:xfrm>
            <a:off x="4223853" y="2653453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662603F-EC93-F891-3D2B-88C2CBDD017B}"/>
              </a:ext>
            </a:extLst>
          </p:cNvPr>
          <p:cNvSpPr/>
          <p:nvPr/>
        </p:nvSpPr>
        <p:spPr>
          <a:xfrm>
            <a:off x="4223821" y="3662930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7FD505-2B4E-9510-E431-F6A8F85DBDAA}"/>
              </a:ext>
            </a:extLst>
          </p:cNvPr>
          <p:cNvSpPr/>
          <p:nvPr/>
        </p:nvSpPr>
        <p:spPr>
          <a:xfrm>
            <a:off x="4737851" y="3140857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63267C-3206-F3A6-B77A-84337415DFF2}"/>
              </a:ext>
            </a:extLst>
          </p:cNvPr>
          <p:cNvSpPr/>
          <p:nvPr/>
        </p:nvSpPr>
        <p:spPr>
          <a:xfrm>
            <a:off x="5205460" y="2653453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59ED2D-BDD9-F885-E5F6-D6FEAEC7CEC0}"/>
              </a:ext>
            </a:extLst>
          </p:cNvPr>
          <p:cNvSpPr/>
          <p:nvPr/>
        </p:nvSpPr>
        <p:spPr>
          <a:xfrm>
            <a:off x="4737851" y="314032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6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4205 0.070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4218 -0.071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04218 -0.076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4218 -0.07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0.03828 0.0710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5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4218 -0.0710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3" grpId="0" animBg="1"/>
      <p:bldP spid="3" grpId="1" animBg="1"/>
      <p:bldP spid="3" grpId="3" animBg="1"/>
      <p:bldP spid="16" grpId="0" animBg="1"/>
      <p:bldP spid="16" grpId="1" animBg="1"/>
      <p:bldP spid="1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628705-3FE5-8ED1-21FA-28423B5BEEC8}"/>
              </a:ext>
            </a:extLst>
          </p:cNvPr>
          <p:cNvSpPr txBox="1"/>
          <p:nvPr/>
        </p:nvSpPr>
        <p:spPr>
          <a:xfrm>
            <a:off x="5157281" y="365880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distance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ballRadius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37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84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26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055F5-C118-7FE8-562F-52B9B800DC48}"/>
              </a:ext>
            </a:extLst>
          </p:cNvPr>
          <p:cNvSpPr/>
          <p:nvPr/>
        </p:nvSpPr>
        <p:spPr>
          <a:xfrm>
            <a:off x="1069200" y="2620126"/>
            <a:ext cx="6451125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깜깜한 밤 하늘을 게임 컨셉으로 잡았으며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필드는 별 모양으로 디자인 되었습니다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539B0-92A1-9AF7-C71C-8915D1B2C48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C67971AD-8D64-CCB2-6C6B-18F1072E6658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76008-9A77-E085-DE00-214717859127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GAMESTORY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F55008-8943-D235-D599-EDB6502A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5221" y="1343348"/>
            <a:ext cx="3326204" cy="34009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478A72-038F-1A59-67D0-1E3C097FACEA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CF155-45C7-6C56-1ABB-ABE3B170953C}"/>
              </a:ext>
            </a:extLst>
          </p:cNvPr>
          <p:cNvSpPr txBox="1"/>
          <p:nvPr/>
        </p:nvSpPr>
        <p:spPr>
          <a:xfrm>
            <a:off x="1152356" y="1966283"/>
            <a:ext cx="283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게임의 컨셉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A46C00-2C41-DE1F-5E43-C2A2B28CDDAE}"/>
              </a:ext>
            </a:extLst>
          </p:cNvPr>
          <p:cNvSpPr/>
          <p:nvPr/>
        </p:nvSpPr>
        <p:spPr>
          <a:xfrm>
            <a:off x="1070574" y="3389248"/>
            <a:ext cx="6451125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내부 요소들을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레트로한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디자인으로 표현하고 싶어 게임 이외의 요소를 픽셀로 디자인 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FB33D2-17B9-5191-B4AF-FCE962116545}"/>
              </a:ext>
            </a:extLst>
          </p:cNvPr>
          <p:cNvSpPr/>
          <p:nvPr/>
        </p:nvSpPr>
        <p:spPr>
          <a:xfrm>
            <a:off x="1070574" y="4185620"/>
            <a:ext cx="6451125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또한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게임을 클리어 하였을 때 플레이어가 성취감을 느낄 수 있는 화려한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아웃트로를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제작하였습니다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0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  <p:bldP spid="17" grpId="0" animBg="1"/>
      <p:bldP spid="17" grpId="1" animBg="1"/>
      <p:bldP spid="18" grpId="0"/>
      <p:bldP spid="18" grpId="1"/>
      <p:bldP spid="24" grpId="0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055F5-C118-7FE8-562F-52B9B800DC48}"/>
              </a:ext>
            </a:extLst>
          </p:cNvPr>
          <p:cNvSpPr/>
          <p:nvPr/>
        </p:nvSpPr>
        <p:spPr>
          <a:xfrm>
            <a:off x="1069200" y="2620126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키보드 방향키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이용하여 화살표를 이동하여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START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와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exit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539B0-92A1-9AF7-C71C-8915D1B2C48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C67971AD-8D64-CCB2-6C6B-18F1072E6658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76008-9A77-E085-DE00-214717859127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GAMEREADY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F55008-8943-D235-D599-EDB6502A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5221" y="1343348"/>
            <a:ext cx="3326204" cy="34009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478A72-038F-1A59-67D0-1E3C097FACEA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CF155-45C7-6C56-1ABB-ABE3B170953C}"/>
              </a:ext>
            </a:extLst>
          </p:cNvPr>
          <p:cNvSpPr txBox="1"/>
          <p:nvPr/>
        </p:nvSpPr>
        <p:spPr>
          <a:xfrm>
            <a:off x="1152356" y="1966283"/>
            <a:ext cx="2182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272B02-2B07-38DF-33E7-F34E9867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95221" y="1343347"/>
            <a:ext cx="3326203" cy="34009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40F1CF-A299-FCB8-2324-5A61BD0224E4}"/>
              </a:ext>
            </a:extLst>
          </p:cNvPr>
          <p:cNvSpPr/>
          <p:nvPr/>
        </p:nvSpPr>
        <p:spPr>
          <a:xfrm>
            <a:off x="1069200" y="3443562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START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선택하고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입력하면 게임이 실행됩니다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991365-BE2B-9F97-8FA0-CC92C3ED2014}"/>
              </a:ext>
            </a:extLst>
          </p:cNvPr>
          <p:cNvSpPr/>
          <p:nvPr/>
        </p:nvSpPr>
        <p:spPr>
          <a:xfrm>
            <a:off x="1069200" y="4269979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exit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선택하고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입력하면 프로그램이 종료됩니다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1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 animBg="1"/>
      <p:bldP spid="17" grpId="1" animBg="1"/>
      <p:bldP spid="18" grpId="0"/>
      <p:bldP spid="18" grpId="1"/>
      <p:bldP spid="25" grpId="0"/>
      <p:bldP spid="25" grpId="1"/>
      <p:bldP spid="3" grpId="0"/>
      <p:bldP spid="3" grpId="1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94E6082-E386-DEFF-90B1-334DE607F0AB}"/>
              </a:ext>
            </a:extLst>
          </p:cNvPr>
          <p:cNvSpPr txBox="1"/>
          <p:nvPr/>
        </p:nvSpPr>
        <p:spPr>
          <a:xfrm>
            <a:off x="5036991" y="698998"/>
            <a:ext cx="21563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r>
              <a:rPr lang="ko-KR" altLang="en-US" sz="6600" dirty="0">
                <a:effectLst>
                  <a:outerShdw blurRad="50800" dist="50800" dir="5400000" algn="ctr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effectLst>
                <a:outerShdw blurRad="50800" dist="50800" dir="5400000" algn="ctr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26A6C2D-AFBE-3B35-46BE-1C81E71DBEFA}"/>
              </a:ext>
            </a:extLst>
          </p:cNvPr>
          <p:cNvGrpSpPr/>
          <p:nvPr/>
        </p:nvGrpSpPr>
        <p:grpSpPr>
          <a:xfrm>
            <a:off x="3432863" y="1691298"/>
            <a:ext cx="5132209" cy="848510"/>
            <a:chOff x="3432863" y="1926426"/>
            <a:chExt cx="5132209" cy="8485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15CDD6-F830-BED2-36E8-B9CD890B7037}"/>
                </a:ext>
              </a:extLst>
            </p:cNvPr>
            <p:cNvSpPr txBox="1"/>
            <p:nvPr/>
          </p:nvSpPr>
          <p:spPr>
            <a:xfrm>
              <a:off x="3633014" y="2069965"/>
              <a:ext cx="4850562" cy="643253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1.</a:t>
              </a:r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프로젝트 목표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B7A232C-CCA3-BAF9-4527-06F82BFC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19" name="그림 18" descr="테이블이(가) 표시된 사진&#10;&#10;자동 생성된 설명">
              <a:extLst>
                <a:ext uri="{FF2B5EF4-FFF2-40B4-BE49-F238E27FC236}">
                  <a16:creationId xmlns:a16="http://schemas.microsoft.com/office/drawing/2014/main" id="{BCBF0DE8-0305-B44A-2F40-6CEEA600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8C14CF-8058-6105-A10A-30BBFCF8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0FAFA7B-E9F0-B22F-6F0D-91FD5B79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E4B7376-18F9-84E7-1978-8E33F3E4D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B8680B3-5388-6475-937A-CAD9DC48EC4E}"/>
              </a:ext>
            </a:extLst>
          </p:cNvPr>
          <p:cNvGrpSpPr/>
          <p:nvPr/>
        </p:nvGrpSpPr>
        <p:grpSpPr>
          <a:xfrm>
            <a:off x="3432863" y="2559745"/>
            <a:ext cx="5132209" cy="848510"/>
            <a:chOff x="3432863" y="1926426"/>
            <a:chExt cx="5132209" cy="8485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09BD1C-A0CA-B71A-3C36-454B806403C7}"/>
                </a:ext>
              </a:extLst>
            </p:cNvPr>
            <p:cNvSpPr txBox="1"/>
            <p:nvPr/>
          </p:nvSpPr>
          <p:spPr>
            <a:xfrm>
              <a:off x="3633014" y="2069965"/>
              <a:ext cx="4850562" cy="643253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3200" spc="600" dirty="0">
                  <a:solidFill>
                    <a:srgbClr val="8BCEF6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2.</a:t>
              </a:r>
              <a:r>
                <a:rPr lang="ko-KR" altLang="en-US" sz="3200" spc="600" dirty="0">
                  <a:solidFill>
                    <a:srgbClr val="8BCEF6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각종 기능 설명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8723CB8-5108-330F-92C9-1E2A804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64" name="그림 63" descr="테이블이(가) 표시된 사진&#10;&#10;자동 생성된 설명">
              <a:extLst>
                <a:ext uri="{FF2B5EF4-FFF2-40B4-BE49-F238E27FC236}">
                  <a16:creationId xmlns:a16="http://schemas.microsoft.com/office/drawing/2014/main" id="{D0268A54-8465-F4CD-9D20-757A54A7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F080A85-0E00-D39C-D6BC-C6DB3E838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5614A5D-DE6B-BEDF-DEAE-500AA738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33B1A9-D99E-635B-DF23-E4BABFB2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05B135D-4F34-17F9-B84D-F98ACA33D554}"/>
              </a:ext>
            </a:extLst>
          </p:cNvPr>
          <p:cNvGrpSpPr/>
          <p:nvPr/>
        </p:nvGrpSpPr>
        <p:grpSpPr>
          <a:xfrm>
            <a:off x="3432863" y="3439651"/>
            <a:ext cx="5132209" cy="848510"/>
            <a:chOff x="3432863" y="1926426"/>
            <a:chExt cx="5132209" cy="8485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43F04AE-06EC-A3EE-5BA4-31D92249866F}"/>
                </a:ext>
              </a:extLst>
            </p:cNvPr>
            <p:cNvSpPr txBox="1"/>
            <p:nvPr/>
          </p:nvSpPr>
          <p:spPr>
            <a:xfrm>
              <a:off x="3633014" y="2069965"/>
              <a:ext cx="4850562" cy="643253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3200" spc="600" dirty="0">
                  <a:solidFill>
                    <a:srgbClr val="65CEB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3.</a:t>
              </a:r>
              <a:r>
                <a:rPr lang="ko-KR" altLang="en-US" sz="3200" spc="600" dirty="0">
                  <a:solidFill>
                    <a:srgbClr val="65CEB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게임 설명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AB39C8DE-358A-EA5E-01FC-388244C7F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71" name="그림 70" descr="테이블이(가) 표시된 사진&#10;&#10;자동 생성된 설명">
              <a:extLst>
                <a:ext uri="{FF2B5EF4-FFF2-40B4-BE49-F238E27FC236}">
                  <a16:creationId xmlns:a16="http://schemas.microsoft.com/office/drawing/2014/main" id="{FC5D0D00-7243-FB3D-A099-E887CF24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4D51A4D-A1BC-B73A-25F7-BF002A68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2B2962C-289C-D0A6-8E49-93F1AABD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11C8EBA-0525-B66B-4A2F-DB7BBAC43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778FFD1-8610-6F19-2B12-125DE3695D25}"/>
              </a:ext>
            </a:extLst>
          </p:cNvPr>
          <p:cNvGrpSpPr/>
          <p:nvPr/>
        </p:nvGrpSpPr>
        <p:grpSpPr>
          <a:xfrm>
            <a:off x="3432863" y="4308098"/>
            <a:ext cx="5132209" cy="848510"/>
            <a:chOff x="3432863" y="1926426"/>
            <a:chExt cx="5132209" cy="84851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FCF029-4351-A572-F91F-AB2614DE0AC5}"/>
                </a:ext>
              </a:extLst>
            </p:cNvPr>
            <p:cNvSpPr txBox="1"/>
            <p:nvPr/>
          </p:nvSpPr>
          <p:spPr>
            <a:xfrm>
              <a:off x="3633014" y="2069965"/>
              <a:ext cx="4850562" cy="643253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32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4.</a:t>
              </a:r>
              <a:r>
                <a:rPr lang="ko-KR" altLang="en-US" sz="32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프로그램 시현</a:t>
              </a: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780EE41-CAAC-DFE8-8970-550E59DB5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78" name="그림 77" descr="테이블이(가) 표시된 사진&#10;&#10;자동 생성된 설명">
              <a:extLst>
                <a:ext uri="{FF2B5EF4-FFF2-40B4-BE49-F238E27FC236}">
                  <a16:creationId xmlns:a16="http://schemas.microsoft.com/office/drawing/2014/main" id="{83A4A2A8-F92B-ACFB-EBF1-53AEF258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14779D90-00F3-872B-C81A-C90FCC1B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2B9F42C-1732-88AA-F134-E45EE79B8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6119C7B6-3BCA-37EA-22BD-6262D8DB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A14E7C5-DB36-AEB0-0E9D-D581A6A9D9E6}"/>
              </a:ext>
            </a:extLst>
          </p:cNvPr>
          <p:cNvGrpSpPr/>
          <p:nvPr/>
        </p:nvGrpSpPr>
        <p:grpSpPr>
          <a:xfrm>
            <a:off x="3432863" y="5185223"/>
            <a:ext cx="5132209" cy="848510"/>
            <a:chOff x="3432863" y="1926426"/>
            <a:chExt cx="5132209" cy="84851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960607-49B9-317B-4620-8026E25A4F13}"/>
                </a:ext>
              </a:extLst>
            </p:cNvPr>
            <p:cNvSpPr txBox="1"/>
            <p:nvPr/>
          </p:nvSpPr>
          <p:spPr>
            <a:xfrm>
              <a:off x="3633014" y="2069965"/>
              <a:ext cx="4850562" cy="643253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32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5.</a:t>
              </a:r>
              <a:r>
                <a:rPr lang="ko-KR" altLang="en-US" sz="32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마무리</a:t>
              </a: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3FA9B328-5B3A-E50C-6E6A-1209DFA7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85" name="그림 84" descr="테이블이(가) 표시된 사진&#10;&#10;자동 생성된 설명">
              <a:extLst>
                <a:ext uri="{FF2B5EF4-FFF2-40B4-BE49-F238E27FC236}">
                  <a16:creationId xmlns:a16="http://schemas.microsoft.com/office/drawing/2014/main" id="{80E2EAFF-BA0D-5431-78E9-B2D347E0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C0B4B9EF-08F3-202E-9D7B-5D35D099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E0559709-FDFA-2108-3EF8-2B5C11D3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0CBF0B4-C8BA-3C2D-022C-C00119AA7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44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D4486-CDD2-01A0-71DD-8160625CC4CF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023F6CF4-34AE-02D0-FFE7-99CEEDC7857A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8C6BB-DC1D-4C61-68E3-67377760715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GAMERUN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BE00F8-9F64-3F9C-E1A0-AB8C4F65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5221" y="1343347"/>
            <a:ext cx="3326205" cy="34009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84696-75F4-86EE-A4CF-AFF6CCEAEF43}"/>
              </a:ext>
            </a:extLst>
          </p:cNvPr>
          <p:cNvSpPr txBox="1"/>
          <p:nvPr/>
        </p:nvSpPr>
        <p:spPr>
          <a:xfrm>
            <a:off x="1152356" y="1966283"/>
            <a:ext cx="348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시작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1CF9A0-D15F-972A-1EDB-AA667FEE0890}"/>
              </a:ext>
            </a:extLst>
          </p:cNvPr>
          <p:cNvGrpSpPr/>
          <p:nvPr/>
        </p:nvGrpSpPr>
        <p:grpSpPr>
          <a:xfrm>
            <a:off x="1341597" y="5501818"/>
            <a:ext cx="974883" cy="297384"/>
            <a:chOff x="1382237" y="5319064"/>
            <a:chExt cx="974883" cy="297384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CCEC514-4754-631E-3844-26C3D82350BA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3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9E938DF-98F9-41AC-08A9-D22E788397C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65CEB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33001A-393F-42BB-4BAB-ABB334B3C736}"/>
              </a:ext>
            </a:extLst>
          </p:cNvPr>
          <p:cNvGrpSpPr/>
          <p:nvPr/>
        </p:nvGrpSpPr>
        <p:grpSpPr>
          <a:xfrm>
            <a:off x="2755869" y="5501818"/>
            <a:ext cx="974883" cy="297384"/>
            <a:chOff x="1382237" y="5319064"/>
            <a:chExt cx="974883" cy="297384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9F02634-B831-756C-8E01-867F4E94D8F4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2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876E180-E884-3F6D-55D4-8DF7823012E3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8BCE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20FE5D-9CE5-4C61-434F-1C49E87A2D54}"/>
              </a:ext>
            </a:extLst>
          </p:cNvPr>
          <p:cNvGrpSpPr/>
          <p:nvPr/>
        </p:nvGrpSpPr>
        <p:grpSpPr>
          <a:xfrm>
            <a:off x="4178269" y="5501818"/>
            <a:ext cx="974883" cy="297384"/>
            <a:chOff x="1382237" y="5319064"/>
            <a:chExt cx="974883" cy="297384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606EBAE-0D21-4C07-E457-C36C02DD9A7A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1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5C388A-16C1-23F4-9C44-EC182852BF00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FF57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79DDCE-1A41-E572-A2A8-FE00B6B113DF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2C6D3-C8B2-0B9C-57FC-5AF0A4A27EFB}"/>
              </a:ext>
            </a:extLst>
          </p:cNvPr>
          <p:cNvSpPr/>
          <p:nvPr/>
        </p:nvSpPr>
        <p:spPr>
          <a:xfrm>
            <a:off x="1069200" y="2620126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게임을 시작하게 되면 ← → ↑ ↓ 방향키를 이용하여 공의 진행방향과 공의 속도를 결정할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D20C1F-91CD-3399-024C-B08029CD84EF}"/>
              </a:ext>
            </a:extLst>
          </p:cNvPr>
          <p:cNvSpPr/>
          <p:nvPr/>
        </p:nvSpPr>
        <p:spPr>
          <a:xfrm>
            <a:off x="1069200" y="3416498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방향을 결정하고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 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이용하여 게임을 시작할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61D3E3-836C-7985-FE57-EB2194182862}"/>
              </a:ext>
            </a:extLst>
          </p:cNvPr>
          <p:cNvSpPr/>
          <p:nvPr/>
        </p:nvSpPr>
        <p:spPr>
          <a:xfrm>
            <a:off x="1069200" y="4212870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좌측 상단의 숫자는 점수를 나타내고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우측 상단의 숫자는 게임 플레이 시간을 나타냅니다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96EBA3-AB11-02E7-2E26-AB306D9E2B0A}"/>
              </a:ext>
            </a:extLst>
          </p:cNvPr>
          <p:cNvSpPr/>
          <p:nvPr/>
        </p:nvSpPr>
        <p:spPr>
          <a:xfrm>
            <a:off x="1069200" y="5009242"/>
            <a:ext cx="6635154" cy="4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 색상은 블록의 남은 타격 횟수를 표시합니다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6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D4486-CDD2-01A0-71DD-8160625CC4CF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023F6CF4-34AE-02D0-FFE7-99CEEDC7857A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8C6BB-DC1D-4C61-68E3-67377760715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GAMERUN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BE00F8-9F64-3F9C-E1A0-AB8C4F65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5221" y="1347024"/>
            <a:ext cx="3326205" cy="34009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84696-75F4-86EE-A4CF-AFF6CCEAEF43}"/>
              </a:ext>
            </a:extLst>
          </p:cNvPr>
          <p:cNvSpPr txBox="1"/>
          <p:nvPr/>
        </p:nvSpPr>
        <p:spPr>
          <a:xfrm>
            <a:off x="1152356" y="1966283"/>
            <a:ext cx="348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플레이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20B016-7BE4-9E41-9040-7657D5C543F7}"/>
              </a:ext>
            </a:extLst>
          </p:cNvPr>
          <p:cNvGrpSpPr/>
          <p:nvPr/>
        </p:nvGrpSpPr>
        <p:grpSpPr>
          <a:xfrm>
            <a:off x="1341597" y="5501818"/>
            <a:ext cx="974883" cy="297384"/>
            <a:chOff x="1382237" y="5319064"/>
            <a:chExt cx="974883" cy="297384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94CDCE3E-3F90-DD0B-42EB-32907041EABD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ko-Kore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점수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추가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AB18BD-95EC-9ABE-FA41-FDE84F3F2614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4667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6ADE05-CF56-EAE6-5B06-32B0C9BD9729}"/>
              </a:ext>
            </a:extLst>
          </p:cNvPr>
          <p:cNvGrpSpPr/>
          <p:nvPr/>
        </p:nvGrpSpPr>
        <p:grpSpPr>
          <a:xfrm>
            <a:off x="2755869" y="5501818"/>
            <a:ext cx="974883" cy="297384"/>
            <a:chOff x="1382237" y="5319064"/>
            <a:chExt cx="974883" cy="29738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7E84F9C-61C2-C61E-0BC5-867E2CB70572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1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회성 공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47EAF-3FB6-4ADD-6455-E61956A34C75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FF94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74DBE-38F3-3A8C-FE80-D6FBE6751959}"/>
              </a:ext>
            </a:extLst>
          </p:cNvPr>
          <p:cNvGrpSpPr/>
          <p:nvPr/>
        </p:nvGrpSpPr>
        <p:grpSpPr>
          <a:xfrm>
            <a:off x="4178269" y="5501818"/>
            <a:ext cx="974883" cy="297384"/>
            <a:chOff x="1382237" y="5319064"/>
            <a:chExt cx="974883" cy="29738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0AD4540A-0406-1475-838A-E76B85940FA5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ko-Kore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크기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증가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8561E7A-F728-699B-3B1A-3B3069F9EDC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E5E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405D9D-2992-75A3-8010-20B3AB4A474A}"/>
              </a:ext>
            </a:extLst>
          </p:cNvPr>
          <p:cNvGrpSpPr/>
          <p:nvPr/>
        </p:nvGrpSpPr>
        <p:grpSpPr>
          <a:xfrm>
            <a:off x="5616925" y="5501818"/>
            <a:ext cx="974883" cy="297384"/>
            <a:chOff x="1382237" y="5319064"/>
            <a:chExt cx="974883" cy="297384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C889EDD4-F383-436D-6A01-5AF3D4D46323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크기 감소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DB1C632-5C91-529E-C890-F1B41CDBECE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1A1A1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1A1A1A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1D7330-6A99-1BA7-6ED0-5D990B446A7C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627151-A435-3FB7-398D-AD7AC999F354}"/>
              </a:ext>
            </a:extLst>
          </p:cNvPr>
          <p:cNvSpPr/>
          <p:nvPr/>
        </p:nvSpPr>
        <p:spPr>
          <a:xfrm>
            <a:off x="1069200" y="2620126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좌측 게이지가 일정량 차게 되면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이용하여 공을 밀어 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속도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1.1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4EA3A0C-F402-2B0F-BB48-6DEBA7E8A8DE}"/>
              </a:ext>
            </a:extLst>
          </p:cNvPr>
          <p:cNvSpPr/>
          <p:nvPr/>
        </p:nvSpPr>
        <p:spPr>
          <a:xfrm>
            <a:off x="1069200" y="3441503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우측의 하트는 목숨을 나타냅니다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공이 바닥으로 떨어지게 되면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개씩 차감됩니다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83CF53-0736-7E03-48FE-7DC0FAE87DCB}"/>
              </a:ext>
            </a:extLst>
          </p:cNvPr>
          <p:cNvSpPr/>
          <p:nvPr/>
        </p:nvSpPr>
        <p:spPr>
          <a:xfrm>
            <a:off x="1069200" y="4262880"/>
            <a:ext cx="6635154" cy="11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특별한 블록을 부시게 되면 아이템이 떨어지게 되고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슬라이딩 바를 이용하여 아이템을 먹게 되면 특별한 효과가 발동됩니다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08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179DE-C928-035B-B746-B1F39AF4B760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B1BA4D93-6C89-AEEE-7D20-B1D5F55427E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2C22A-CF33-BA39-15CB-8B48D54B35A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GAMEOVER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8A08C-DB34-BB7A-8432-3811749438D6}"/>
              </a:ext>
            </a:extLst>
          </p:cNvPr>
          <p:cNvSpPr txBox="1"/>
          <p:nvPr/>
        </p:nvSpPr>
        <p:spPr>
          <a:xfrm>
            <a:off x="1152356" y="1966283"/>
            <a:ext cx="3219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오버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E23E8-4524-E928-6425-1E2CECF96A83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pic>
        <p:nvPicPr>
          <p:cNvPr id="24" name="화면 기록 2023-06-08 오전 7.03.38.mov">
            <a:hlinkClick r:id="" action="ppaction://media"/>
            <a:extLst>
              <a:ext uri="{FF2B5EF4-FFF2-40B4-BE49-F238E27FC236}">
                <a16:creationId xmlns:a16="http://schemas.microsoft.com/office/drawing/2014/main" id="{27DB0EF0-A12D-9C33-44DD-338482C35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7018" y="1519061"/>
            <a:ext cx="2982610" cy="3056910"/>
          </a:xfrm>
          <a:prstGeom prst="roundRect">
            <a:avLst>
              <a:gd name="adj" fmla="val 159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B0B19-7F76-7B7E-5BB7-1D2B4269B947}"/>
              </a:ext>
            </a:extLst>
          </p:cNvPr>
          <p:cNvSpPr/>
          <p:nvPr/>
        </p:nvSpPr>
        <p:spPr>
          <a:xfrm>
            <a:off x="1069200" y="2620126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부시기 전에 목숨이 모두 소모되면 게임오버 화면으로 넘어갑니다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BACDA8-8FB4-D184-DC1D-04737E25D1AE}"/>
              </a:ext>
            </a:extLst>
          </p:cNvPr>
          <p:cNvSpPr/>
          <p:nvPr/>
        </p:nvSpPr>
        <p:spPr>
          <a:xfrm>
            <a:off x="1069200" y="3441503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해당 화면에서는 시간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점수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게임오버 글자가 띄워져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9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456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55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5" grpId="0"/>
      <p:bldP spid="25" grpId="1"/>
      <p:bldP spid="27" grpId="0"/>
      <p:bldP spid="2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9B923-642E-AB38-87D3-6F000707DF3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CDC0551E-3C1C-162C-2DB6-05F2B03F67C6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BD0F5-3089-A6AB-A501-F25EADB12956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GAMECLEAR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9D8662-613A-966E-2DC3-0D4E56AAC349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0101D-9F2E-17F4-A861-3FB13C0CE037}"/>
              </a:ext>
            </a:extLst>
          </p:cNvPr>
          <p:cNvSpPr/>
          <p:nvPr/>
        </p:nvSpPr>
        <p:spPr>
          <a:xfrm>
            <a:off x="1069200" y="2620125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부시게 되면 게임 클리어 화면으로 넘어가게 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5944E6-8753-6FFE-F727-DA93A76AEC1C}"/>
              </a:ext>
            </a:extLst>
          </p:cNvPr>
          <p:cNvSpPr/>
          <p:nvPr/>
        </p:nvSpPr>
        <p:spPr>
          <a:xfrm>
            <a:off x="1069200" y="3447775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부신 시간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점수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목숨이 표시되며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 클리어 글자가 표시됩니다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9C2ABB-9BBF-1B14-9905-4B78BBC968A4}"/>
              </a:ext>
            </a:extLst>
          </p:cNvPr>
          <p:cNvSpPr/>
          <p:nvPr/>
        </p:nvSpPr>
        <p:spPr>
          <a:xfrm>
            <a:off x="1069200" y="4258223"/>
            <a:ext cx="6635154" cy="79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클리어를 축하하는 폭죽을 배경 요소로 추가하여 클리어를 축하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(?)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E78FDF-5DE9-CBEE-72B4-629F774780CB}"/>
              </a:ext>
            </a:extLst>
          </p:cNvPr>
          <p:cNvSpPr/>
          <p:nvPr/>
        </p:nvSpPr>
        <p:spPr>
          <a:xfrm>
            <a:off x="1069200" y="5068671"/>
            <a:ext cx="6635154" cy="4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Esc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키 입력을 통해 게임을 종료할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6F3D58-F7A9-E4E5-2A2C-3262FD8C2120}"/>
              </a:ext>
            </a:extLst>
          </p:cNvPr>
          <p:cNvSpPr txBox="1"/>
          <p:nvPr/>
        </p:nvSpPr>
        <p:spPr>
          <a:xfrm>
            <a:off x="1152356" y="196628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클리어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2" name="화면 기록 2023-06-08 오전 8.24.22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C56FD056-E97F-2C79-CC1D-E98C7EF05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4728" y="1525694"/>
            <a:ext cx="2977032" cy="3051193"/>
          </a:xfrm>
          <a:prstGeom prst="roundRect">
            <a:avLst>
              <a:gd name="adj" fmla="val 1922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88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74" fill="remove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15" grpId="0" animBg="1"/>
      <p:bldP spid="16" grpId="0" animBg="1"/>
      <p:bldP spid="16" grpId="1" animBg="1"/>
      <p:bldP spid="17" grpId="0"/>
      <p:bldP spid="17" grpId="1"/>
      <p:bldP spid="21" grpId="0"/>
      <p:bldP spid="23" grpId="0"/>
      <p:bldP spid="23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04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시현</a:t>
            </a:r>
          </a:p>
        </p:txBody>
      </p:sp>
    </p:spTree>
    <p:extLst>
      <p:ext uri="{BB962C8B-B14F-4D97-AF65-F5344CB8AC3E}">
        <p14:creationId xmlns:p14="http://schemas.microsoft.com/office/powerpoint/2010/main" val="334504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05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A263FB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D9BE1C-02A2-280C-0CC7-618374FB3D35}"/>
              </a:ext>
            </a:extLst>
          </p:cNvPr>
          <p:cNvSpPr/>
          <p:nvPr/>
        </p:nvSpPr>
        <p:spPr>
          <a:xfrm>
            <a:off x="1069200" y="2620125"/>
            <a:ext cx="10026692" cy="33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처음에 해당 프로젝트를 시작하게 될 때는 혼자서 기획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디자인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개발을 모두 해야 한다는 생각과 대각선 충돌 처리에 대한 방법이 떠오르지 않아 매우 막막했습니다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하지만 한 달이 넘는 기간동안 끝없이 고민하고 시행착오를 겪으며 하나씩 문제들을 해결해 나갔습니다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그 결과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게임에 가까운 비주얼의 프로그램이 만들어졌으며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원하는 특수효과들까지 구현을 하는데 성공할 수 있었습니다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해당 프로젝트를 통해서 프로젝트에 대한 자신감도 생기게 되었고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퀄리티가 높은 프로젝트들도 진행해 보고 싶다는 생각이 들었습니다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68AAA-B4AC-18E8-0658-0B5C921113D3}"/>
              </a:ext>
            </a:extLst>
          </p:cNvPr>
          <p:cNvSpPr txBox="1"/>
          <p:nvPr/>
        </p:nvSpPr>
        <p:spPr>
          <a:xfrm>
            <a:off x="1152356" y="196628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깨기 게임 프로젝트를 마치며</a:t>
            </a:r>
            <a:r>
              <a:rPr lang="en-US" altLang="ko-KR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…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8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05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A263FB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68AAA-B4AC-18E8-0658-0B5C921113D3}"/>
              </a:ext>
            </a:extLst>
          </p:cNvPr>
          <p:cNvSpPr txBox="1"/>
          <p:nvPr/>
        </p:nvSpPr>
        <p:spPr>
          <a:xfrm>
            <a:off x="1152356" y="196628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아쉬운 점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A8839B-B541-DC1A-5928-F2942DC08772}"/>
              </a:ext>
            </a:extLst>
          </p:cNvPr>
          <p:cNvSpPr/>
          <p:nvPr/>
        </p:nvSpPr>
        <p:spPr>
          <a:xfrm>
            <a:off x="1069200" y="2620125"/>
            <a:ext cx="10026692" cy="33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개발 초반에 클래스를 많이 사용하지 않고 개발을 하게 되어서 기능을 추가하는 부분에서 대대적인 수정이 들어간 점이 아쉬움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각종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BGM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과 효과음들을 추가하여 더욱 재밌게 게임을 제작하고 싶었지만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OS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의 문제로 쉽게 자료를 찾을 수 없기도 하였고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찾은 자료들로 진행해본 결과 모두 실패하여서 아쉬움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코드를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main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파일에 저장하여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1990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줄이 넘어가버려서 기능별로 파일 분리를 했으면 좋았을 것 같다는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생각이듬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58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05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A263FB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68AAA-B4AC-18E8-0658-0B5C921113D3}"/>
              </a:ext>
            </a:extLst>
          </p:cNvPr>
          <p:cNvSpPr txBox="1"/>
          <p:nvPr/>
        </p:nvSpPr>
        <p:spPr>
          <a:xfrm>
            <a:off x="1152356" y="196628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1" name="그림 10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323BAF42-52A2-68AE-92ED-B1565939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2147" y="3757376"/>
            <a:ext cx="965977" cy="2211947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CA93E6E-BDED-5EE7-2A7B-2BEE28693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6285" y="2709280"/>
            <a:ext cx="1704035" cy="1439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5DFC0-5DB7-CA7C-57D3-456D887006E1}"/>
              </a:ext>
            </a:extLst>
          </p:cNvPr>
          <p:cNvSpPr txBox="1"/>
          <p:nvPr/>
        </p:nvSpPr>
        <p:spPr>
          <a:xfrm>
            <a:off x="2720965" y="285492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2</a:t>
            </a:r>
            <a:r>
              <a:rPr kumimoji="1" lang="en-US" altLang="ko-KR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0193210</a:t>
            </a:r>
          </a:p>
          <a:p>
            <a:pPr algn="ctr"/>
            <a:r>
              <a:rPr kumimoji="1" lang="ko-KR" altLang="en-US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임도훈</a:t>
            </a:r>
            <a:endParaRPr kumimoji="1" lang="ko-Kore-KR" altLang="en-US" sz="24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09AA13A-F0C3-4BC1-B1F3-EB6B72CE2B3E}"/>
              </a:ext>
            </a:extLst>
          </p:cNvPr>
          <p:cNvSpPr/>
          <p:nvPr/>
        </p:nvSpPr>
        <p:spPr>
          <a:xfrm>
            <a:off x="6579586" y="2589937"/>
            <a:ext cx="3130039" cy="2782078"/>
          </a:xfrm>
          <a:prstGeom prst="roundRect">
            <a:avLst/>
          </a:prstGeom>
          <a:solidFill>
            <a:srgbClr val="65CEB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DED338D-B7E5-4BB9-5428-0CFD753CDDA8}"/>
              </a:ext>
            </a:extLst>
          </p:cNvPr>
          <p:cNvSpPr/>
          <p:nvPr/>
        </p:nvSpPr>
        <p:spPr>
          <a:xfrm>
            <a:off x="6671737" y="2683030"/>
            <a:ext cx="2943978" cy="2603227"/>
          </a:xfrm>
          <a:prstGeom prst="roundRect">
            <a:avLst>
              <a:gd name="adj" fmla="val 15491"/>
            </a:avLst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8E48A-7417-C05C-13FC-030677E27B9A}"/>
              </a:ext>
            </a:extLst>
          </p:cNvPr>
          <p:cNvSpPr/>
          <p:nvPr/>
        </p:nvSpPr>
        <p:spPr>
          <a:xfrm>
            <a:off x="6827547" y="3270424"/>
            <a:ext cx="3431070" cy="19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OS : MAC OS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CPU : M1 8core CPU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GPU : M1 7core GPU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RAM : 16GB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Tool : 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Xcode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14.3.1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B8FB9-302E-53BA-0819-FB8363B010EC}"/>
              </a:ext>
            </a:extLst>
          </p:cNvPr>
          <p:cNvSpPr txBox="1"/>
          <p:nvPr/>
        </p:nvSpPr>
        <p:spPr>
          <a:xfrm>
            <a:off x="6824461" y="2854926"/>
            <a:ext cx="229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9050">
                  <a:noFill/>
                  <a:prstDash val="solid"/>
                </a:ln>
                <a:solidFill>
                  <a:srgbClr val="1A1A1A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 환경</a:t>
            </a:r>
            <a:endParaRPr lang="ko-KR" altLang="en-US" sz="3600" b="1" dirty="0">
              <a:ln w="19050">
                <a:noFill/>
                <a:prstDash val="solid"/>
              </a:ln>
              <a:solidFill>
                <a:srgbClr val="1A1A1A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1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8" grpId="0"/>
      <p:bldP spid="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10839-8952-2F03-3073-DD84A2FC17B6}"/>
              </a:ext>
            </a:extLst>
          </p:cNvPr>
          <p:cNvSpPr/>
          <p:nvPr/>
        </p:nvSpPr>
        <p:spPr>
          <a:xfrm>
            <a:off x="828672" y="2620126"/>
            <a:ext cx="6635154" cy="227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벽돌 깨기 게임을 구현합니다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일반적인 벽돌 깨기 게임과 다르게 필드 모양을 별모양으로 하여 게임을 구성합니다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각종 이벤트들을 추가하여 게임에 변화를 줍니다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각종 애니메이션 기능들을 추가하여 게임의 변화가 자연스럽도록 구성합니다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D07AD-98DB-E2B4-C47F-9829CEE1BF9A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50AE7DBB-A808-5D52-A680-4A7B2A7CC4A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0764A-E8E5-AC9D-3DF6-DBB9610C3441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GAMESCREEN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0F8C-83F1-CAEE-0E04-F41D8705E27C}"/>
              </a:ext>
            </a:extLst>
          </p:cNvPr>
          <p:cNvSpPr txBox="1"/>
          <p:nvPr/>
        </p:nvSpPr>
        <p:spPr>
          <a:xfrm>
            <a:off x="828673" y="898202"/>
            <a:ext cx="6440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01</a:t>
            </a:r>
            <a:r>
              <a:rPr lang="ko-KR" altLang="en-US" sz="40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40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576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프로젝트 목표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3E6A49-DDDE-A60A-E483-C50A9123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5221" y="1343347"/>
            <a:ext cx="3326205" cy="3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6" grpId="0" animBg="1"/>
      <p:bldP spid="17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74EFB-0CDA-B820-05AE-289BA1E4E954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AA293-5724-AF0F-889E-21BBD5C41759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51837C-6B5A-E82C-C002-68C5FB133150}"/>
              </a:ext>
            </a:extLst>
          </p:cNvPr>
          <p:cNvSpPr txBox="1"/>
          <p:nvPr/>
        </p:nvSpPr>
        <p:spPr>
          <a:xfrm>
            <a:off x="4272424" y="3777865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중점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좌표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–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선의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 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D8CDC-E2AE-C441-D867-6E71EE1580D7}"/>
              </a:ext>
            </a:extLst>
          </p:cNvPr>
          <p:cNvSpPr txBox="1"/>
          <p:nvPr/>
        </p:nvSpPr>
        <p:spPr>
          <a:xfrm>
            <a:off x="4276900" y="353213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일직선의 벽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0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7" grpId="0" animBg="1"/>
      <p:bldP spid="42" grpId="0"/>
      <p:bldP spid="42" grpId="1"/>
      <p:bldP spid="42" grpId="2"/>
      <p:bldP spid="47" grpId="0"/>
      <p:bldP spid="47" grpId="1"/>
      <p:bldP spid="4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74EFB-0CDA-B820-05AE-289BA1E4E954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AA293-5724-AF0F-889E-21BBD5C41759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DEC5074-480D-329E-0666-1DDA74C0C3D3}"/>
              </a:ext>
            </a:extLst>
          </p:cNvPr>
          <p:cNvCxnSpPr/>
          <p:nvPr/>
        </p:nvCxnSpPr>
        <p:spPr>
          <a:xfrm>
            <a:off x="6096000" y="2489200"/>
            <a:ext cx="0" cy="2616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0693352E-882B-25FC-DF2F-B111B0620E9F}"/>
              </a:ext>
            </a:extLst>
          </p:cNvPr>
          <p:cNvSpPr/>
          <p:nvPr/>
        </p:nvSpPr>
        <p:spPr>
          <a:xfrm>
            <a:off x="6581760" y="3948119"/>
            <a:ext cx="323846" cy="323846"/>
          </a:xfrm>
          <a:prstGeom prst="ellipse">
            <a:avLst/>
          </a:prstGeom>
          <a:solidFill>
            <a:srgbClr val="65C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D251344-696A-85B7-4271-EDB7E704BCA4}"/>
              </a:ext>
            </a:extLst>
          </p:cNvPr>
          <p:cNvSpPr/>
          <p:nvPr/>
        </p:nvSpPr>
        <p:spPr>
          <a:xfrm>
            <a:off x="6064235" y="3592519"/>
            <a:ext cx="323846" cy="323846"/>
          </a:xfrm>
          <a:prstGeom prst="ellipse">
            <a:avLst/>
          </a:prstGeom>
          <a:solidFill>
            <a:srgbClr val="FF5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58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4.44444E-6 L -0.04244 -0.0518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25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4166 -0.0472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F86B3-3C45-D6D7-C91C-EBEA588532A2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E876E8-9E50-F733-B00A-AB6883C603C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D111-3CBD-060B-7549-D357473D29E6}"/>
              </a:ext>
            </a:extLst>
          </p:cNvPr>
          <p:cNvSpPr txBox="1"/>
          <p:nvPr/>
        </p:nvSpPr>
        <p:spPr>
          <a:xfrm>
            <a:off x="4647057" y="3777865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점과 직선 사이의 거리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3454-B12C-ED8C-4EA8-516CDD7C966B}"/>
              </a:ext>
            </a:extLst>
          </p:cNvPr>
          <p:cNvSpPr txBox="1"/>
          <p:nvPr/>
        </p:nvSpPr>
        <p:spPr>
          <a:xfrm>
            <a:off x="4651533" y="3532132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대각선 벽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9EA77-52D1-449D-5F8E-2DB07BE869C7}"/>
              </a:ext>
            </a:extLst>
          </p:cNvPr>
          <p:cNvSpPr txBox="1"/>
          <p:nvPr/>
        </p:nvSpPr>
        <p:spPr>
          <a:xfrm>
            <a:off x="2296313" y="388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55CDD-4D28-7758-E11C-A6AFB73B77C6}"/>
              </a:ext>
            </a:extLst>
          </p:cNvPr>
          <p:cNvSpPr txBox="1"/>
          <p:nvPr/>
        </p:nvSpPr>
        <p:spPr>
          <a:xfrm>
            <a:off x="2461317" y="4489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46740-C04B-B0C3-1334-1EDEA2732D78}"/>
              </a:ext>
            </a:extLst>
          </p:cNvPr>
          <p:cNvSpPr txBox="1"/>
          <p:nvPr/>
        </p:nvSpPr>
        <p:spPr>
          <a:xfrm>
            <a:off x="4041590" y="3530038"/>
            <a:ext cx="410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(x, y)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과 직선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ax1 + by1 + c = 0 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사이의 거리 공식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6A150-9386-9EFA-C20F-164AF3E32C25}"/>
              </a:ext>
            </a:extLst>
          </p:cNvPr>
          <p:cNvSpPr txBox="1"/>
          <p:nvPr/>
        </p:nvSpPr>
        <p:spPr>
          <a:xfrm>
            <a:off x="3945410" y="3930647"/>
            <a:ext cx="4301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점과 직선 사이의 거리</a:t>
            </a:r>
            <a:r>
              <a:rPr kumimoji="1" lang="en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= |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a</a:t>
            </a:r>
            <a:r>
              <a:rPr kumimoji="1" lang="en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 + by + C| / sqrt(a^2 + b^2)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1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3" grpId="0"/>
      <p:bldP spid="13" grpId="1"/>
      <p:bldP spid="13" grpId="2"/>
      <p:bldP spid="17" grpId="0"/>
      <p:bldP spid="17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F86B3-3C45-D6D7-C91C-EBEA588532A2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E876E8-9E50-F733-B00A-AB6883C603C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7A448B6B-F323-6EFB-A0CD-7A6F335BD1CE}"/>
              </a:ext>
            </a:extLst>
          </p:cNvPr>
          <p:cNvCxnSpPr>
            <a:cxnSpLocks/>
          </p:cNvCxnSpPr>
          <p:nvPr/>
        </p:nvCxnSpPr>
        <p:spPr>
          <a:xfrm flipH="1">
            <a:off x="5149711" y="2724789"/>
            <a:ext cx="1429901" cy="2043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E33634FB-53D8-5D90-F018-41A208DCAD55}"/>
              </a:ext>
            </a:extLst>
          </p:cNvPr>
          <p:cNvSpPr/>
          <p:nvPr/>
        </p:nvSpPr>
        <p:spPr>
          <a:xfrm>
            <a:off x="6145529" y="4386573"/>
            <a:ext cx="323846" cy="323846"/>
          </a:xfrm>
          <a:prstGeom prst="ellipse">
            <a:avLst/>
          </a:prstGeom>
          <a:solidFill>
            <a:srgbClr val="65C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A9D7518-BBC5-2D68-E797-251742EA63FA}"/>
              </a:ext>
            </a:extLst>
          </p:cNvPr>
          <p:cNvSpPr/>
          <p:nvPr/>
        </p:nvSpPr>
        <p:spPr>
          <a:xfrm>
            <a:off x="5793298" y="3689682"/>
            <a:ext cx="323846" cy="323846"/>
          </a:xfrm>
          <a:prstGeom prst="ellipse">
            <a:avLst/>
          </a:prstGeom>
          <a:solidFill>
            <a:srgbClr val="FF5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9EA77-52D1-449D-5F8E-2DB07BE869C7}"/>
              </a:ext>
            </a:extLst>
          </p:cNvPr>
          <p:cNvSpPr txBox="1"/>
          <p:nvPr/>
        </p:nvSpPr>
        <p:spPr>
          <a:xfrm>
            <a:off x="2296313" y="388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55CDD-4D28-7758-E11C-A6AFB73B77C6}"/>
              </a:ext>
            </a:extLst>
          </p:cNvPr>
          <p:cNvSpPr txBox="1"/>
          <p:nvPr/>
        </p:nvSpPr>
        <p:spPr>
          <a:xfrm>
            <a:off x="2461317" y="4489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65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02891 -0.1018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6042 -0.0152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E63EC-A97D-AB9F-1060-0D10456EB495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08B328-D332-C5A6-89DA-E4C1915C2C1E}"/>
              </a:ext>
            </a:extLst>
          </p:cNvPr>
          <p:cNvSpPr/>
          <p:nvPr/>
        </p:nvSpPr>
        <p:spPr>
          <a:xfrm>
            <a:off x="4994673" y="3028521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506F9A-E463-230F-C8F0-0201BB09CF83}"/>
              </a:ext>
            </a:extLst>
          </p:cNvPr>
          <p:cNvSpPr/>
          <p:nvPr/>
        </p:nvSpPr>
        <p:spPr>
          <a:xfrm>
            <a:off x="6873482" y="3028521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호 16">
            <a:extLst>
              <a:ext uri="{FF2B5EF4-FFF2-40B4-BE49-F238E27FC236}">
                <a16:creationId xmlns:a16="http://schemas.microsoft.com/office/drawing/2014/main" id="{DBB15DA5-5E69-B09A-83BD-69BB0A59AFD7}"/>
              </a:ext>
            </a:extLst>
          </p:cNvPr>
          <p:cNvSpPr>
            <a:spLocks/>
          </p:cNvSpPr>
          <p:nvPr/>
        </p:nvSpPr>
        <p:spPr>
          <a:xfrm>
            <a:off x="5736000" y="3770271"/>
            <a:ext cx="720000" cy="720000"/>
          </a:xfrm>
          <a:prstGeom prst="arc">
            <a:avLst>
              <a:gd name="adj1" fmla="val 18854384"/>
              <a:gd name="adj2" fmla="val 0"/>
            </a:avLst>
          </a:prstGeom>
          <a:ln w="38100">
            <a:solidFill>
              <a:srgbClr val="FF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호 17">
            <a:extLst>
              <a:ext uri="{FF2B5EF4-FFF2-40B4-BE49-F238E27FC236}">
                <a16:creationId xmlns:a16="http://schemas.microsoft.com/office/drawing/2014/main" id="{1CDF3CC9-7D3A-D8DB-AEE5-B2739F5E6EBD}"/>
              </a:ext>
            </a:extLst>
          </p:cNvPr>
          <p:cNvSpPr>
            <a:spLocks/>
          </p:cNvSpPr>
          <p:nvPr/>
        </p:nvSpPr>
        <p:spPr>
          <a:xfrm>
            <a:off x="5732171" y="3770271"/>
            <a:ext cx="720000" cy="720000"/>
          </a:xfrm>
          <a:prstGeom prst="arc">
            <a:avLst>
              <a:gd name="adj1" fmla="val 10877145"/>
              <a:gd name="adj2" fmla="val 13395691"/>
            </a:avLst>
          </a:prstGeom>
          <a:ln w="38100">
            <a:solidFill>
              <a:srgbClr val="8B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D65CFE-28E3-EBB8-A12D-47252BA51FD3}"/>
              </a:ext>
            </a:extLst>
          </p:cNvPr>
          <p:cNvCxnSpPr>
            <a:cxnSpLocks/>
          </p:cNvCxnSpPr>
          <p:nvPr/>
        </p:nvCxnSpPr>
        <p:spPr>
          <a:xfrm flipV="1">
            <a:off x="6099829" y="3533775"/>
            <a:ext cx="0" cy="591255"/>
          </a:xfrm>
          <a:prstGeom prst="straightConnector1">
            <a:avLst/>
          </a:prstGeom>
          <a:ln w="38100">
            <a:solidFill>
              <a:srgbClr val="65CE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6CBA475-AAFE-C936-85DC-0349281F24B8}"/>
              </a:ext>
            </a:extLst>
          </p:cNvPr>
          <p:cNvCxnSpPr/>
          <p:nvPr/>
        </p:nvCxnSpPr>
        <p:spPr>
          <a:xfrm flipH="1">
            <a:off x="6096000" y="3304941"/>
            <a:ext cx="824908" cy="825329"/>
          </a:xfrm>
          <a:prstGeom prst="straightConnector1">
            <a:avLst/>
          </a:prstGeom>
          <a:ln w="38100">
            <a:solidFill>
              <a:srgbClr val="FF57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ED5965-D01A-3393-2DEB-A7E33E5B0C1E}"/>
              </a:ext>
            </a:extLst>
          </p:cNvPr>
          <p:cNvCxnSpPr>
            <a:cxnSpLocks/>
          </p:cNvCxnSpPr>
          <p:nvPr/>
        </p:nvCxnSpPr>
        <p:spPr>
          <a:xfrm flipH="1" flipV="1">
            <a:off x="5271093" y="3304941"/>
            <a:ext cx="824907" cy="825329"/>
          </a:xfrm>
          <a:prstGeom prst="straightConnector1">
            <a:avLst/>
          </a:prstGeom>
          <a:ln w="38100">
            <a:solidFill>
              <a:srgbClr val="466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581F32-6E2E-AF1A-C535-EB6EA71B9D0A}"/>
              </a:ext>
            </a:extLst>
          </p:cNvPr>
          <p:cNvSpPr txBox="1"/>
          <p:nvPr/>
        </p:nvSpPr>
        <p:spPr>
          <a:xfrm>
            <a:off x="4256401" y="305194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반사벡터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1C44A-6497-DD41-7A7B-C818B0EC79C0}"/>
              </a:ext>
            </a:extLst>
          </p:cNvPr>
          <p:cNvSpPr txBox="1"/>
          <p:nvPr/>
        </p:nvSpPr>
        <p:spPr>
          <a:xfrm>
            <a:off x="7212381" y="3056751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입사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벡터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46AD6F-C582-4711-7065-58F4AD345488}"/>
              </a:ext>
            </a:extLst>
          </p:cNvPr>
          <p:cNvSpPr txBox="1"/>
          <p:nvPr/>
        </p:nvSpPr>
        <p:spPr>
          <a:xfrm>
            <a:off x="5661185" y="4106187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법선 벡터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DAB87-CEA0-5B57-57BD-805213A9A7C0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CC43E6-B7DF-E644-C7F9-B7C3EEFEBC91}"/>
              </a:ext>
            </a:extLst>
          </p:cNvPr>
          <p:cNvCxnSpPr>
            <a:cxnSpLocks/>
          </p:cNvCxnSpPr>
          <p:nvPr/>
        </p:nvCxnSpPr>
        <p:spPr>
          <a:xfrm flipV="1">
            <a:off x="6099886" y="3492147"/>
            <a:ext cx="0" cy="591255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B110EB0-2596-6352-27BF-F6BE2235349A}"/>
              </a:ext>
            </a:extLst>
          </p:cNvPr>
          <p:cNvCxnSpPr>
            <a:stCxn id="7" idx="5"/>
            <a:endCxn id="8" idx="3"/>
          </p:cNvCxnSpPr>
          <p:nvPr/>
        </p:nvCxnSpPr>
        <p:spPr>
          <a:xfrm>
            <a:off x="5271093" y="3304941"/>
            <a:ext cx="164981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D34A2D-F673-9147-54E2-BA6521EBCD90}"/>
              </a:ext>
            </a:extLst>
          </p:cNvPr>
          <p:cNvCxnSpPr>
            <a:cxnSpLocks/>
          </p:cNvCxnSpPr>
          <p:nvPr/>
        </p:nvCxnSpPr>
        <p:spPr>
          <a:xfrm flipV="1">
            <a:off x="6096000" y="3304941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8A1F75-643E-3007-437C-BC885EE48CF2}"/>
              </a:ext>
            </a:extLst>
          </p:cNvPr>
          <p:cNvCxnSpPr>
            <a:cxnSpLocks/>
          </p:cNvCxnSpPr>
          <p:nvPr/>
        </p:nvCxnSpPr>
        <p:spPr>
          <a:xfrm flipV="1">
            <a:off x="5271093" y="4125030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FB5042D-62F4-121B-B12A-3619C0A15660}"/>
              </a:ext>
            </a:extLst>
          </p:cNvPr>
          <p:cNvCxnSpPr>
            <a:cxnSpLocks/>
          </p:cNvCxnSpPr>
          <p:nvPr/>
        </p:nvCxnSpPr>
        <p:spPr>
          <a:xfrm flipV="1">
            <a:off x="5271686" y="4125030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07D2FF1-6232-117C-2807-8AAC805D34E1}"/>
              </a:ext>
            </a:extLst>
          </p:cNvPr>
          <p:cNvCxnSpPr>
            <a:cxnSpLocks/>
          </p:cNvCxnSpPr>
          <p:nvPr/>
        </p:nvCxnSpPr>
        <p:spPr>
          <a:xfrm flipH="1">
            <a:off x="4634666" y="4130270"/>
            <a:ext cx="29263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2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4.16667E-7 -0.0273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08 L -0.06744 0.1203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6771 0.119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0039 -0.120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04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8" grpId="3" animBg="1"/>
      <p:bldP spid="30" grpId="0"/>
      <p:bldP spid="30" grpId="1"/>
      <p:bldP spid="31" grpId="0"/>
      <p:bldP spid="31" grpId="1"/>
      <p:bldP spid="31" grpId="2"/>
      <p:bldP spid="32" grpId="0"/>
      <p:bldP spid="32" grpId="1"/>
      <p:bldP spid="32" grpId="2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FA0D-339E-364C-1672-59C9B416E80E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D5778-F647-F4B4-0904-886DF8C150E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D1033-3FB5-7B7D-ED58-0196E4CDF371}"/>
              </a:ext>
            </a:extLst>
          </p:cNvPr>
          <p:cNvSpPr txBox="1"/>
          <p:nvPr/>
        </p:nvSpPr>
        <p:spPr>
          <a:xfrm>
            <a:off x="3868974" y="330968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충돌 처리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81E20-9721-FA41-94B2-8BBB3DD4D7B3}"/>
              </a:ext>
            </a:extLst>
          </p:cNvPr>
          <p:cNvSpPr txBox="1"/>
          <p:nvPr/>
        </p:nvSpPr>
        <p:spPr>
          <a:xfrm>
            <a:off x="3868974" y="3562443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좌표가 벽돌 양 끝 모서리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 내에 위치할 경우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좌표가 벽돌의 상단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 보다 낮아진 경우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좌표에 반지름을 </a:t>
            </a:r>
            <a:r>
              <a:rPr kumimoji="1" lang="ko-KR" altLang="en-US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빼주어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계산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  <a:p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8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889</Words>
  <Application>Microsoft Macintosh PowerPoint</Application>
  <PresentationFormat>와이드스크린</PresentationFormat>
  <Paragraphs>169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둥근모꼴</vt:lpstr>
      <vt:lpstr>DungGeunMo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임도훈</dc:creator>
  <cp:lastModifiedBy>임도훈</cp:lastModifiedBy>
  <cp:revision>6</cp:revision>
  <dcterms:created xsi:type="dcterms:W3CDTF">2023-06-07T16:01:35Z</dcterms:created>
  <dcterms:modified xsi:type="dcterms:W3CDTF">2023-06-08T05:40:26Z</dcterms:modified>
</cp:coreProperties>
</file>